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D1D-1AE7-F6BF-FF7B-C02D8A3B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7424E-B14F-B895-2622-4803D3BB9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6265-6E29-E85A-620D-118BB526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0576-D50A-8870-98F3-7F148607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4820-B782-E3C8-FFA6-4732933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3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AF9D-C212-86AE-9AEF-83C6F321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8F298-E53B-7E29-A61F-22320277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A499D-890C-2731-C0A9-D3702DD0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1187-3B54-9DF2-0893-1C57F3B5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51F8-6FFA-F095-4BCB-BDBDB8CB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E7737-E7DB-A7AF-394C-57E6ACF1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7876-1180-197E-B041-4B10EF1B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DFDAA-AEE0-D9A2-A5D5-FB25EA15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4589-05B6-38B6-8C91-49785B8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0EFE-E9EA-1C00-EB77-032689D7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344-6EAC-FA48-BA97-AF66EC3F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0F7-136A-0C80-F955-EAE7E9C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786-AAF5-EB07-7ED0-7F88E7AD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42A-F4FD-B8EC-8A41-D87D0A3E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9F1E-2885-82BF-2EAD-8AD8EF1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77FD-B1F9-F82D-9348-493C21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38E5-D818-A75B-2919-D1BAD771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8E69-C5CD-C9C4-F4A5-737932FF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33E-4D7A-9F6A-6969-26EEBD42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7E8B-FD59-8B65-47D0-332CD0A9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05B9-337F-934F-443B-DDEA0C9D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394B-4C55-93A7-DD37-3F60D037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3F73-AAF8-BDCB-CDF6-8C4F9A30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64DD-7960-F004-AFA1-838EEAA6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5F9C4-DC29-DEDC-AB02-42B9C073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E3F9-5185-5B52-5932-EF38D2F8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D775-8ADF-700E-CE0B-A316677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D794-727B-C351-F0AC-B73AC746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8ED38-A150-C7EF-DE54-A74CFBB9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41A99-4E11-E0E6-CE0D-2A974E62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ADE-0387-06F6-C3AE-85ACDE145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F7CF8-73CC-A55A-FE0C-B8AC1B7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9056-2967-B5DC-37C1-D10B34B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FAA1F-920D-2C95-CCD6-D0752BC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9771-7DBC-E9C1-E1A2-C64921AB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FA900-3DAC-B286-7AAF-8B593ED4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5E31-3E71-8D2C-38AE-43F2BE7D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ADF2A-3193-9DB3-BC2C-858E33BA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19D0D-41D9-381B-FB39-FA05A153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03DB-4AA1-4200-AA78-4B744830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FDB1E-463D-A643-70CA-F3BCA8B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4BE0-D8D9-00B2-3EE2-F8ECE67C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C18-E520-4DE5-4025-84A5485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7C1FD-27FE-713A-42F4-7D23E6AC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FE0C-44B4-A30B-6761-A35C5C7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01272-6BAA-F550-9366-BA21F949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4A1F0-76EA-2B5C-AB18-55496E42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D4DB-5484-68CB-8465-BB4396C6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3AD1-DD51-AE81-EB9B-A07F7050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F9BB-F618-6190-DE6F-A4FA49D3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06F6-1EEE-02F3-2A7A-7A183827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7F4CF-C744-B4F2-9488-5F64774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6F59-F8B1-A85E-0F1A-213A6CE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36F0-D953-FCAC-9224-475B2E44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CF12-2290-1391-5A85-F49F8AE4E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6E08-EA96-9DF0-0671-D4B45F94A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544-54EA-9236-FE2C-FAE18064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24CB-58D5-0B3B-4FD8-6E953ADA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772E5-8593-EDAB-1595-C535A0C67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1582" y="-2880112"/>
            <a:ext cx="4035004" cy="5760223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4FE10C0C-B3C4-9B15-7A2D-E7A67E9B50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5338" y="4261259"/>
            <a:ext cx="3446734" cy="4920432"/>
          </a:xfrm>
          <a:prstGeom prst="rect">
            <a:avLst/>
          </a:prstGeom>
        </p:spPr>
      </p:pic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765B25BE-B2A7-DF74-E284-D5F82577092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38" y="5510309"/>
            <a:ext cx="990440" cy="8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98F210C2-0C80-720E-4E92-5155054D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5BB0C70-D21F-DDAA-135A-902041E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3" name="Picture 12" descr="Text, logo&#10;&#10;AI-generated content may be incorrect.">
            <a:extLst>
              <a:ext uri="{FF2B5EF4-FFF2-40B4-BE49-F238E27FC236}">
                <a16:creationId xmlns:a16="http://schemas.microsoft.com/office/drawing/2014/main" id="{5D8D57B4-9EF3-5C0D-D861-953945A5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B63CD-184F-A137-2478-10FE8CE69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1E6FC-E929-3DAF-BEB2-BDFF884EB81B}"/>
              </a:ext>
            </a:extLst>
          </p:cNvPr>
          <p:cNvSpPr/>
          <p:nvPr/>
        </p:nvSpPr>
        <p:spPr>
          <a:xfrm>
            <a:off x="10831398" y="4194927"/>
            <a:ext cx="2375554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66FA4-BC52-44C4-A4D4-0A9EEF3C0CDF}"/>
              </a:ext>
            </a:extLst>
          </p:cNvPr>
          <p:cNvSpPr/>
          <p:nvPr/>
        </p:nvSpPr>
        <p:spPr>
          <a:xfrm>
            <a:off x="8255552" y="-325650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39029A-195D-47AF-B4FB-19BAD22A3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751" y="-2204206"/>
            <a:ext cx="4419517" cy="6309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74E7BA-68BA-A4FB-EB60-C59B0507ED2D}"/>
              </a:ext>
            </a:extLst>
          </p:cNvPr>
          <p:cNvSpPr/>
          <p:nvPr/>
        </p:nvSpPr>
        <p:spPr>
          <a:xfrm>
            <a:off x="-1641776" y="4879516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5A19CF19-721F-B15C-5EED-8E97DE4C8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2009" y="2205452"/>
            <a:ext cx="4465629" cy="63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CA4B-5916-E579-D7B3-79101D5DC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From Sketch to Close: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Crafting a Strong Loan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96AC-931A-0B02-822A-B7348E818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i="1" dirty="0">
                <a:solidFill>
                  <a:schemeClr val="accent3"/>
                </a:solidFill>
              </a:rPr>
              <a:t>Session Speaker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ADelle"/>
              </a:rPr>
              <a:t>Deidre Smith, Vice President of Single Family</a:t>
            </a:r>
          </a:p>
        </p:txBody>
      </p:sp>
    </p:spTree>
    <p:extLst>
      <p:ext uri="{BB962C8B-B14F-4D97-AF65-F5344CB8AC3E}">
        <p14:creationId xmlns:p14="http://schemas.microsoft.com/office/powerpoint/2010/main" val="261035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27AA-B2FD-935E-58B0-56213828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511A-DD10-AA15-1E8A-1AC234DC7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354" y="330511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From Sketch to Close: Crafting a Strong Loan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613F6EF-E057-6AD2-3BAB-9DF06F3566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91646" y="2548429"/>
            <a:ext cx="9270936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Delle"/>
              </a:rPr>
              <a:t>Inc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lude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bank address on ALL wiring instructions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→ Missing info = funding delays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Verify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correct closing attorney/location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before submission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Signed &amp; dated 1003 REQUIRED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on every file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Updated 1003 must be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re-signed if changes are made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Ensure file matches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borrower’s tax transcript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Submit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MS-issued ID only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(if included) </a:t>
            </a:r>
          </a:p>
        </p:txBody>
      </p:sp>
    </p:spTree>
    <p:extLst>
      <p:ext uri="{BB962C8B-B14F-4D97-AF65-F5344CB8AC3E}">
        <p14:creationId xmlns:p14="http://schemas.microsoft.com/office/powerpoint/2010/main" val="209658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C996B-DB60-8B3C-3B25-DB13ADB40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411B-0604-2491-8BAE-96684C779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354" y="330511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From Sketch to Close: Crafting a Strong Loan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24E4205-AC22-09B6-876F-5E41276921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91646" y="2718111"/>
            <a:ext cx="753539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Follow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MHC policies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for DPA approval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Allow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up to 3 business days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for underwriting review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Do NOT email underwriters unless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file-specific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Use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Single-Family inbox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for ALL inquiries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Submit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Notification of Change + receipt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for extensions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Closing timelines may vary based on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weekly volume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Dell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24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F3180-A8A2-46C3-D1FE-F030F2EE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2F171-09A3-E2FE-1ECC-BFD37FFF9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354" y="330511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From Sketch to Close: Crafting a Strong Loan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75D2F0E-90EF-322A-5881-BC28689B82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96809" y="2940853"/>
            <a:ext cx="8857618" cy="288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Trusty10: Closing &amp; Funding Requirements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  <a:cs typeface="Arial" panose="020B0604020202020204" pitchFamily="34" charset="0"/>
              </a:rPr>
              <a:t>48-hour notice required to fund after approval — no exceptions</a:t>
            </a:r>
            <a:r>
              <a:rPr lang="en-US" sz="1800" dirty="0">
                <a:latin typeface="ADelle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  <a:cs typeface="Arial" panose="020B0604020202020204" pitchFamily="34" charset="0"/>
              </a:rPr>
              <a:t>After approval, closing date can be </a:t>
            </a:r>
            <a:r>
              <a:rPr lang="en-US" sz="1800" b="1" dirty="0">
                <a:latin typeface="ADelle"/>
                <a:cs typeface="Arial" panose="020B0604020202020204" pitchFamily="34" charset="0"/>
              </a:rPr>
              <a:t>moved later with Notification of Change </a:t>
            </a:r>
          </a:p>
          <a:p>
            <a:pPr algn="l"/>
            <a:r>
              <a:rPr lang="en-US" sz="1800" b="1" dirty="0">
                <a:latin typeface="ADelle"/>
                <a:cs typeface="Arial" panose="020B0604020202020204" pitchFamily="34" charset="0"/>
              </a:rPr>
              <a:t>    and updated sales contract</a:t>
            </a:r>
            <a:r>
              <a:rPr lang="en-US" sz="1800" dirty="0">
                <a:latin typeface="ADelle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  <a:cs typeface="Arial" panose="020B0604020202020204" pitchFamily="34" charset="0"/>
              </a:rPr>
              <a:t>To move closing date </a:t>
            </a:r>
            <a:r>
              <a:rPr lang="en-US" sz="1800" b="1" dirty="0">
                <a:latin typeface="ADelle"/>
                <a:cs typeface="Arial" panose="020B0604020202020204" pitchFamily="34" charset="0"/>
              </a:rPr>
              <a:t>earlier, submit Notification of Change first </a:t>
            </a:r>
          </a:p>
          <a:p>
            <a:pPr algn="l"/>
            <a:r>
              <a:rPr lang="en-US" sz="1800" b="1" dirty="0">
                <a:latin typeface="ADelle"/>
                <a:cs typeface="Arial" panose="020B0604020202020204" pitchFamily="34" charset="0"/>
              </a:rPr>
              <a:t>     along with updated attorney form and sales contract (if applicable)</a:t>
            </a:r>
            <a:r>
              <a:rPr lang="en-US" sz="1800" dirty="0">
                <a:latin typeface="ADelle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  <a:cs typeface="Arial" panose="020B0604020202020204" pitchFamily="34" charset="0"/>
              </a:rPr>
              <a:t>Failure to notify of closing date changes may result in </a:t>
            </a:r>
            <a:r>
              <a:rPr lang="en-US" sz="1800" b="1" dirty="0">
                <a:latin typeface="ADelle"/>
                <a:cs typeface="Arial" panose="020B0604020202020204" pitchFamily="34" charset="0"/>
              </a:rPr>
              <a:t>funds not being available at closing</a:t>
            </a:r>
            <a:endParaRPr lang="en-US" sz="1800" dirty="0">
              <a:latin typeface="ADelle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3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E8700-4535-805F-D9CF-9B0DF340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38F4-D119-5245-B062-402ABCC59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354" y="217387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Most Common “Not So Happy” Accidents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4F20BF4-AE19-A3B2-867E-C951925FE0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04763" y="2624129"/>
            <a:ext cx="6306663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Loan applications </a:t>
            </a:r>
            <a:r>
              <a:rPr lang="en-US" sz="1800" b="1" dirty="0">
                <a:latin typeface="ADelle"/>
              </a:rPr>
              <a:t>not signed or dated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Notification of Change forms </a:t>
            </a:r>
            <a:r>
              <a:rPr lang="en-US" sz="1800" b="1" dirty="0">
                <a:latin typeface="ADelle"/>
              </a:rPr>
              <a:t>not signed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Title section is incomplete</a:t>
            </a:r>
            <a:r>
              <a:rPr lang="en-US" sz="1800" dirty="0">
                <a:latin typeface="ADelle"/>
              </a:rPr>
              <a:t> on loan application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Lender </a:t>
            </a:r>
            <a:r>
              <a:rPr lang="en-US" sz="1800" b="1" dirty="0">
                <a:latin typeface="ADelle"/>
              </a:rPr>
              <a:t>missing signature</a:t>
            </a:r>
            <a:r>
              <a:rPr lang="en-US" sz="1800" dirty="0">
                <a:latin typeface="ADelle"/>
              </a:rPr>
              <a:t> on potential recapture form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Borrower Certification </a:t>
            </a:r>
            <a:r>
              <a:rPr lang="en-US" sz="1800" b="1" dirty="0">
                <a:latin typeface="ADelle"/>
              </a:rPr>
              <a:t>#6 and #9 not marked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Incomplete documents</a:t>
            </a:r>
            <a:r>
              <a:rPr lang="en-US" sz="1800" dirty="0">
                <a:latin typeface="ADelle"/>
              </a:rPr>
              <a:t> submitted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Borrower names </a:t>
            </a:r>
            <a:r>
              <a:rPr lang="en-US" sz="1800" b="1" dirty="0">
                <a:latin typeface="ADelle"/>
              </a:rPr>
              <a:t>missing from documents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Documents uploaded to the </a:t>
            </a:r>
            <a:r>
              <a:rPr lang="en-US" sz="1800" b="1" dirty="0">
                <a:latin typeface="ADelle"/>
              </a:rPr>
              <a:t>wrong file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VOEs and paystubs older than 30 days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Delle"/>
              </a:rPr>
              <a:t>Loan amount changes without </a:t>
            </a:r>
            <a:r>
              <a:rPr lang="en-US" sz="1800" b="1" dirty="0">
                <a:latin typeface="ADelle"/>
              </a:rPr>
              <a:t>updated documents uploaded</a:t>
            </a:r>
            <a:r>
              <a:rPr lang="en-US" sz="1800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6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7889A-13B6-213D-3061-2451A921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0C5F-3F87-2768-C0AC-09CA1A95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938" y="-178304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Loan Status Descriptions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71FEB8E-AAA4-4A6F-E358-76B6F7164C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35463" y="2247004"/>
            <a:ext cx="9849876" cy="288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Incomplete Application</a:t>
            </a:r>
            <a:r>
              <a:rPr lang="en-US" sz="1800" dirty="0">
                <a:latin typeface="ADelle"/>
              </a:rPr>
              <a:t> – Missing AUS findings, transmittal, or incorrect documents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Reservation File Complete</a:t>
            </a:r>
            <a:r>
              <a:rPr lang="en-US" sz="1800" dirty="0">
                <a:latin typeface="ADelle"/>
              </a:rPr>
              <a:t> – Starts the </a:t>
            </a:r>
            <a:r>
              <a:rPr lang="en-US" sz="1800" b="1" dirty="0">
                <a:latin typeface="ADelle"/>
              </a:rPr>
              <a:t>45-day reservation period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Compliance Package Uploaded</a:t>
            </a:r>
            <a:r>
              <a:rPr lang="en-US" sz="1800" dirty="0">
                <a:latin typeface="ADelle"/>
              </a:rPr>
              <a:t> – AUS &amp; transmittal received; file ready for </a:t>
            </a:r>
            <a:r>
              <a:rPr lang="en-US" sz="1800" b="1" dirty="0">
                <a:latin typeface="ADelle"/>
              </a:rPr>
              <a:t>underwriter assignment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Commitment File Received</a:t>
            </a:r>
            <a:r>
              <a:rPr lang="en-US" sz="1800" dirty="0">
                <a:latin typeface="ADelle"/>
              </a:rPr>
              <a:t> – Assigned to underwriter; </a:t>
            </a:r>
            <a:r>
              <a:rPr lang="en-US" sz="1800" b="1" dirty="0">
                <a:latin typeface="ADelle"/>
              </a:rPr>
              <a:t>3-day review period begins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Commitment Non-Compliance</a:t>
            </a:r>
            <a:r>
              <a:rPr lang="en-US" sz="1800" dirty="0">
                <a:latin typeface="ADelle"/>
              </a:rPr>
              <a:t> – File has conditions; </a:t>
            </a:r>
            <a:r>
              <a:rPr lang="en-US" sz="1800" b="1" dirty="0">
                <a:latin typeface="ADelle"/>
              </a:rPr>
              <a:t>new 3-day review after resubmission</a:t>
            </a:r>
            <a:r>
              <a:rPr lang="en-US" sz="1800" dirty="0">
                <a:latin typeface="ADelle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Conditional Commitment</a:t>
            </a:r>
            <a:r>
              <a:rPr lang="en-US" sz="1800" dirty="0">
                <a:latin typeface="ADelle"/>
              </a:rPr>
              <a:t> – </a:t>
            </a:r>
            <a:r>
              <a:rPr lang="en-US" sz="1800" b="1" dirty="0">
                <a:latin typeface="ADelle"/>
              </a:rPr>
              <a:t>Approved</a:t>
            </a:r>
            <a:r>
              <a:rPr lang="en-US" sz="1800" dirty="0">
                <a:latin typeface="ADelle"/>
              </a:rPr>
              <a:t> and ready to proceed to closing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latin typeface="ADelle"/>
              </a:rPr>
              <a:t>Closed Docs Pending</a:t>
            </a:r>
            <a:r>
              <a:rPr lang="en-US" sz="1800" dirty="0">
                <a:latin typeface="ADelle"/>
              </a:rPr>
              <a:t> – Approved; awaiting </a:t>
            </a:r>
            <a:r>
              <a:rPr lang="en-US" sz="1800" b="1" dirty="0">
                <a:latin typeface="ADelle"/>
              </a:rPr>
              <a:t>closing documents</a:t>
            </a:r>
            <a:endParaRPr lang="en-US" sz="1800" dirty="0">
              <a:latin typeface="ADell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34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ference 2026">
      <a:dk1>
        <a:srgbClr val="1B2650"/>
      </a:dk1>
      <a:lt1>
        <a:sysClr val="window" lastClr="FFFFFF"/>
      </a:lt1>
      <a:dk2>
        <a:srgbClr val="1B2650"/>
      </a:dk2>
      <a:lt2>
        <a:srgbClr val="E8E8E8"/>
      </a:lt2>
      <a:accent1>
        <a:srgbClr val="0F4A81"/>
      </a:accent1>
      <a:accent2>
        <a:srgbClr val="FF620B"/>
      </a:accent2>
      <a:accent3>
        <a:srgbClr val="B4D9EC"/>
      </a:accent3>
      <a:accent4>
        <a:srgbClr val="178EBA"/>
      </a:accent4>
      <a:accent5>
        <a:srgbClr val="FF9906"/>
      </a:accent5>
      <a:accent6>
        <a:srgbClr val="F9C0C5"/>
      </a:accent6>
      <a:hlink>
        <a:srgbClr val="467886"/>
      </a:hlink>
      <a:folHlink>
        <a:srgbClr val="F03D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369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ADelle</vt:lpstr>
      <vt:lpstr>Arial</vt:lpstr>
      <vt:lpstr>Office Theme</vt:lpstr>
      <vt:lpstr>PowerPoint Presentation</vt:lpstr>
      <vt:lpstr>From Sketch to Close: Crafting a Strong Loan</vt:lpstr>
      <vt:lpstr>From Sketch to Close: Crafting a Strong Loan</vt:lpstr>
      <vt:lpstr>From Sketch to Close: Crafting a Strong Loan</vt:lpstr>
      <vt:lpstr>From Sketch to Close: Crafting a Strong Loan</vt:lpstr>
      <vt:lpstr>Most Common “Not So Happy” Accidents </vt:lpstr>
      <vt:lpstr>Loan Status Descriptions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Sistrunk</dc:creator>
  <cp:lastModifiedBy>Peyton Mann</cp:lastModifiedBy>
  <cp:revision>2</cp:revision>
  <dcterms:created xsi:type="dcterms:W3CDTF">2026-02-19T14:00:21Z</dcterms:created>
  <dcterms:modified xsi:type="dcterms:W3CDTF">2026-04-17T20:14:32Z</dcterms:modified>
</cp:coreProperties>
</file>